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81" r:id="rId3"/>
    <p:sldId id="275" r:id="rId4"/>
    <p:sldId id="289" r:id="rId5"/>
    <p:sldId id="290" r:id="rId6"/>
    <p:sldId id="263" r:id="rId7"/>
    <p:sldId id="285" r:id="rId8"/>
    <p:sldId id="264" r:id="rId9"/>
    <p:sldId id="259" r:id="rId10"/>
    <p:sldId id="262" r:id="rId11"/>
    <p:sldId id="276" r:id="rId12"/>
    <p:sldId id="274" r:id="rId13"/>
    <p:sldId id="267" r:id="rId14"/>
    <p:sldId id="269" r:id="rId15"/>
    <p:sldId id="270" r:id="rId16"/>
    <p:sldId id="278" r:id="rId17"/>
    <p:sldId id="286" r:id="rId18"/>
    <p:sldId id="280" r:id="rId19"/>
    <p:sldId id="288" r:id="rId20"/>
    <p:sldId id="277" r:id="rId21"/>
    <p:sldId id="282" r:id="rId22"/>
    <p:sldId id="284" r:id="rId23"/>
    <p:sldId id="283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92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s-Latn-B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AAB64F-DAAA-426A-8863-E1C5B87B1612}" type="datetimeFigureOut">
              <a:rPr lang="bs-Latn-BA" smtClean="0"/>
              <a:pPr/>
              <a:t>28.11.2018</a:t>
            </a:fld>
            <a:endParaRPr lang="bs-Latn-B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s-Latn-B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s-Latn-B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83B357-4907-4F41-9501-7DB1A86BB55F}" type="slidenum">
              <a:rPr lang="bs-Latn-BA" smtClean="0"/>
              <a:pPr/>
              <a:t>‹#›</a:t>
            </a:fld>
            <a:endParaRPr lang="bs-Latn-B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bs-Latn-B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83B357-4907-4F41-9501-7DB1A86BB55F}" type="slidenum">
              <a:rPr lang="bs-Latn-BA" smtClean="0"/>
              <a:pPr/>
              <a:t>10</a:t>
            </a:fld>
            <a:endParaRPr lang="bs-Latn-B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11/28/2018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11/28/2018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://www.akaz.ba/" TargetMode="Externa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447801"/>
            <a:ext cx="7772400" cy="2152650"/>
          </a:xfrm>
        </p:spPr>
        <p:txBody>
          <a:bodyPr>
            <a:normAutofit/>
          </a:bodyPr>
          <a:lstStyle/>
          <a:p>
            <a:r>
              <a:rPr lang="bs-Latn-BA" b="1" dirty="0" smtClean="0"/>
              <a:t>CMZ TUZLA  - NAŠA ISKUSTVA</a:t>
            </a:r>
            <a:br>
              <a:rPr lang="bs-Latn-BA" b="1" dirty="0" smtClean="0"/>
            </a:br>
            <a:r>
              <a:rPr lang="bs-Latn-BA" sz="2700" b="1" dirty="0" smtClean="0"/>
              <a:t>Spomenka Omanović dipl. med sestra</a:t>
            </a:r>
            <a:r>
              <a:rPr lang="bs-Latn-BA" sz="1600" b="1" dirty="0" smtClean="0"/>
              <a:t/>
            </a:r>
            <a:br>
              <a:rPr lang="bs-Latn-BA" sz="1600" b="1" dirty="0" smtClean="0"/>
            </a:br>
            <a:r>
              <a:rPr lang="bs-Latn-BA" sz="1600" b="1" dirty="0" smtClean="0"/>
              <a:t> </a:t>
            </a:r>
            <a:r>
              <a:rPr lang="bs-Latn-BA" b="1" dirty="0" smtClean="0"/>
              <a:t/>
            </a:r>
            <a:br>
              <a:rPr lang="bs-Latn-BA" b="1" dirty="0" smtClean="0"/>
            </a:br>
            <a:r>
              <a:rPr lang="bs-Latn-BA" dirty="0" smtClean="0"/>
              <a:t> </a:t>
            </a:r>
            <a:endParaRPr lang="bs-Latn-B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bs-Latn-BA" dirty="0" smtClean="0"/>
              <a:t>Obuka za koordinatore i osoblje centara za mentalno zdravlje i druge profesionalce iz oblasti poboljšanja kvaliteta u zdravstvu</a:t>
            </a:r>
          </a:p>
          <a:p>
            <a:r>
              <a:rPr lang="bs-Latn-BA" dirty="0" smtClean="0">
                <a:solidFill>
                  <a:schemeClr val="tx1"/>
                </a:solidFill>
              </a:rPr>
              <a:t>Sarajevo 11.oktobar 2018.g.  </a:t>
            </a:r>
            <a:endParaRPr lang="bs-Latn-BA" dirty="0">
              <a:solidFill>
                <a:schemeClr val="tx1"/>
              </a:solidFill>
            </a:endParaRPr>
          </a:p>
        </p:txBody>
      </p:sp>
      <p:sp>
        <p:nvSpPr>
          <p:cNvPr id="8196" name="AutoShape 4" descr="Slikovni rezultat za cmz tuzl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bs-Latn-B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 smtClean="0"/>
              <a:t>Zadatak</a:t>
            </a:r>
            <a:endParaRPr lang="bs-Latn-B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rgbClr val="FFFFCC"/>
          </a:solidFill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bs-Latn-BA" b="1" dirty="0" smtClean="0"/>
              <a:t>Koordinator za kvalitet pomaže, ne radi umjesto zaposlenika </a:t>
            </a:r>
          </a:p>
          <a:p>
            <a:pPr>
              <a:buNone/>
            </a:pPr>
            <a:endParaRPr lang="bs-Latn-BA" dirty="0" smtClean="0"/>
          </a:p>
          <a:p>
            <a:pPr>
              <a:buNone/>
            </a:pPr>
            <a:r>
              <a:rPr lang="bs-Latn-BA" dirty="0" smtClean="0"/>
              <a:t>1. Upoznati zaposlenike o uvođenju sistema kvaliteta (prezentacija)  i definisati šta je to što se od njih očekuje</a:t>
            </a:r>
          </a:p>
          <a:p>
            <a:pPr>
              <a:buNone/>
            </a:pPr>
            <a:r>
              <a:rPr lang="bs-Latn-BA" dirty="0" smtClean="0"/>
              <a:t>2. Uraditi samoocjenu (sa zaposlenicima) </a:t>
            </a:r>
          </a:p>
          <a:p>
            <a:pPr>
              <a:buNone/>
            </a:pPr>
            <a:r>
              <a:rPr lang="bs-Latn-BA" dirty="0" smtClean="0"/>
              <a:t>3. Izraditi Plan   aktivnosti  na osnovu rezultata iz samoocjene</a:t>
            </a:r>
          </a:p>
          <a:p>
            <a:pPr>
              <a:buNone/>
            </a:pPr>
            <a:r>
              <a:rPr lang="bs-Latn-BA" dirty="0" smtClean="0"/>
              <a:t>4. Odrediti dinamiku aktivnosti  zavisno od rokova i resursa </a:t>
            </a:r>
          </a:p>
          <a:p>
            <a:pPr>
              <a:buNone/>
            </a:pPr>
            <a:r>
              <a:rPr lang="bs-Latn-BA" dirty="0" smtClean="0"/>
              <a:t>5. Definisati osobe i rokove</a:t>
            </a:r>
          </a:p>
          <a:p>
            <a:pPr>
              <a:buNone/>
            </a:pPr>
            <a:r>
              <a:rPr lang="bs-Latn-BA" dirty="0" smtClean="0"/>
              <a:t>6. Olakšati rad izradom pomoćnih “alata”, tumačenjem pojedinih kriterija.</a:t>
            </a:r>
          </a:p>
          <a:p>
            <a:pPr>
              <a:buNone/>
            </a:pPr>
            <a:endParaRPr lang="bs-Latn-BA" dirty="0" smtClean="0"/>
          </a:p>
          <a:p>
            <a:pPr>
              <a:buNone/>
            </a:pPr>
            <a:r>
              <a:rPr lang="bs-Latn-BA" dirty="0" smtClean="0"/>
              <a:t>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hr-HR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Postizanje zajedničkog cilja</a:t>
            </a:r>
            <a:endParaRPr lang="bs-Latn-BA" dirty="0"/>
          </a:p>
        </p:txBody>
      </p:sp>
      <p:pic>
        <p:nvPicPr>
          <p:cNvPr id="6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42313" y="1752600"/>
            <a:ext cx="3472887" cy="2594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 smtClean="0">
                <a:hlinkClick r:id="rId2"/>
              </a:rPr>
              <a:t>www.akaz.ba</a:t>
            </a:r>
            <a:r>
              <a:rPr lang="bs-Latn-BA" dirty="0" smtClean="0"/>
              <a:t> </a:t>
            </a:r>
            <a:endParaRPr lang="bs-Latn-B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73050"/>
            <a:ext cx="8229600" cy="5853113"/>
          </a:xfrm>
        </p:spPr>
        <p:txBody>
          <a:bodyPr/>
          <a:lstStyle/>
          <a:p>
            <a:pPr algn="ctr">
              <a:buNone/>
            </a:pPr>
            <a:r>
              <a:rPr lang="bs-Latn-BA" dirty="0" smtClean="0"/>
              <a:t>    Alat  koji pokazuje gdje smo u odnosu na standarde </a:t>
            </a:r>
            <a:endParaRPr lang="bs-Latn-BA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bs-Latn-BA" dirty="0" smtClean="0"/>
              <a:t>Samoocjena </a:t>
            </a:r>
            <a:endParaRPr lang="bs-Latn-BA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4082" t="23333" r="33333" b="8667"/>
          <a:stretch>
            <a:fillRect/>
          </a:stretch>
        </p:blipFill>
        <p:spPr bwMode="auto">
          <a:xfrm>
            <a:off x="762000" y="1676400"/>
            <a:ext cx="80772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 smtClean="0"/>
              <a:t>PLANIRANJE (11 kategorija) </a:t>
            </a:r>
            <a:endParaRPr lang="bs-Latn-BA" dirty="0"/>
          </a:p>
        </p:txBody>
      </p:sp>
      <p:sp>
        <p:nvSpPr>
          <p:cNvPr id="4" name="TextBox 3"/>
          <p:cNvSpPr txBox="1"/>
          <p:nvPr/>
        </p:nvSpPr>
        <p:spPr>
          <a:xfrm>
            <a:off x="1295400" y="4495800"/>
            <a:ext cx="388620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bs-Latn-BA" sz="1600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/>
          <a:srcRect l="12500" r="18333" b="13333"/>
          <a:stretch>
            <a:fillRect/>
          </a:stretch>
        </p:blipFill>
        <p:spPr bwMode="auto">
          <a:xfrm>
            <a:off x="838200" y="1371600"/>
            <a:ext cx="63246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14223" t="21887" r="40112" b="9085"/>
          <a:stretch>
            <a:fillRect/>
          </a:stretch>
        </p:blipFill>
        <p:spPr bwMode="auto">
          <a:xfrm>
            <a:off x="457200" y="1371600"/>
            <a:ext cx="716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print"/>
          <a:srcRect l="15064" t="21887" r="40457" b="7401"/>
          <a:stretch>
            <a:fillRect/>
          </a:stretch>
        </p:blipFill>
        <p:spPr bwMode="auto">
          <a:xfrm>
            <a:off x="457200" y="762000"/>
            <a:ext cx="76962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s-Latn-BA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4223" t="30305" r="39688" b="10768"/>
          <a:stretch>
            <a:fillRect/>
          </a:stretch>
        </p:blipFill>
        <p:spPr bwMode="auto">
          <a:xfrm>
            <a:off x="381000" y="990600"/>
            <a:ext cx="66294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bs-Latn-BA" dirty="0" smtClean="0"/>
              <a:t>ANKETIRANJE (12) </a:t>
            </a:r>
            <a:endParaRPr lang="bs-Latn-BA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1066" t="21875" r="10014" b="7812"/>
          <a:stretch>
            <a:fillRect/>
          </a:stretch>
        </p:blipFill>
        <p:spPr bwMode="auto">
          <a:xfrm>
            <a:off x="152400" y="1066800"/>
            <a:ext cx="89916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5181600" y="3962400"/>
            <a:ext cx="3276600" cy="923330"/>
          </a:xfrm>
          <a:prstGeom prst="rect">
            <a:avLst/>
          </a:prstGeom>
          <a:solidFill>
            <a:srgbClr val="FFFFCC"/>
          </a:solidFill>
        </p:spPr>
        <p:txBody>
          <a:bodyPr wrap="square" rtlCol="0">
            <a:spAutoFit/>
          </a:bodyPr>
          <a:lstStyle/>
          <a:p>
            <a:r>
              <a:rPr lang="bs-Latn-BA" dirty="0" smtClean="0"/>
              <a:t>8. Znanje o uslugama</a:t>
            </a:r>
          </a:p>
          <a:p>
            <a:r>
              <a:rPr lang="bs-Latn-BA" dirty="0" smtClean="0"/>
              <a:t>7. Mogućnost kućnih posjeta</a:t>
            </a:r>
          </a:p>
          <a:p>
            <a:r>
              <a:rPr lang="bs-Latn-BA" dirty="0" smtClean="0"/>
              <a:t>13.Poštovanje privatnosti ....</a:t>
            </a:r>
            <a:endParaRPr lang="bs-Latn-B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pPr algn="l"/>
            <a:r>
              <a:rPr lang="bs-Latn-BA" dirty="0" smtClean="0"/>
              <a:t>Izrada “alata”</a:t>
            </a:r>
            <a:endParaRPr lang="bs-Latn-BA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 l="30833" t="8667" r="30833" b="8667"/>
          <a:stretch>
            <a:fillRect/>
          </a:stretch>
        </p:blipFill>
        <p:spPr bwMode="auto">
          <a:xfrm>
            <a:off x="3276600" y="990600"/>
            <a:ext cx="2770239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 l="31667" t="11333" r="31667" b="8667"/>
          <a:stretch>
            <a:fillRect/>
          </a:stretch>
        </p:blipFill>
        <p:spPr bwMode="auto">
          <a:xfrm>
            <a:off x="0" y="990600"/>
            <a:ext cx="33528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 l="12500" t="8667" r="12500" b="8667"/>
          <a:stretch>
            <a:fillRect/>
          </a:stretch>
        </p:blipFill>
        <p:spPr bwMode="auto">
          <a:xfrm>
            <a:off x="1143000" y="2921000"/>
            <a:ext cx="5715000" cy="393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5" cstate="print"/>
          <a:srcRect l="14167" t="7333" r="15000" b="6000"/>
          <a:stretch>
            <a:fillRect/>
          </a:stretch>
        </p:blipFill>
        <p:spPr bwMode="auto">
          <a:xfrm>
            <a:off x="4659924" y="1447800"/>
            <a:ext cx="4484076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bs-Latn-B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s-Latn-BA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s-Latn-BA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600200"/>
            <a:ext cx="7543799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s-Latn-BA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74764" y="1600200"/>
            <a:ext cx="3394472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bs-Latn-BA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0"/>
            <a:ext cx="8128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ight Arrow 6"/>
          <p:cNvSpPr/>
          <p:nvPr/>
        </p:nvSpPr>
        <p:spPr>
          <a:xfrm>
            <a:off x="1295400" y="3429000"/>
            <a:ext cx="838200" cy="457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s-Latn-B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s-Latn-BA" dirty="0" smtClean="0"/>
              <a:t>Priprema dokumentacije/dokaza za vanjsku ocjenu</a:t>
            </a:r>
            <a:endParaRPr lang="bs-Latn-B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s-Latn-BA" dirty="0" smtClean="0"/>
              <a:t>Profesionalizam</a:t>
            </a:r>
          </a:p>
          <a:p>
            <a:r>
              <a:rPr lang="bs-Latn-BA" dirty="0" smtClean="0"/>
              <a:t>Ozbiljnost </a:t>
            </a:r>
          </a:p>
          <a:p>
            <a:r>
              <a:rPr lang="bs-Latn-BA" dirty="0" smtClean="0"/>
              <a:t>Efikasnost i efektivnost</a:t>
            </a:r>
          </a:p>
          <a:p>
            <a:r>
              <a:rPr lang="bs-Latn-BA" dirty="0" smtClean="0"/>
              <a:t>Prikazati ono što jesmo...</a:t>
            </a:r>
          </a:p>
          <a:p>
            <a:endParaRPr lang="bs-Latn-BA" dirty="0" smtClean="0"/>
          </a:p>
          <a:p>
            <a:pPr>
              <a:buNone/>
            </a:pPr>
            <a:endParaRPr lang="bs-Latn-BA" dirty="0"/>
          </a:p>
        </p:txBody>
      </p:sp>
      <p:pic>
        <p:nvPicPr>
          <p:cNvPr id="4" name="Picture 3" descr="C:\Documents and Settings\spomenka.SPK-6B0B95293E0\My Documents\My Pictures\slike procedura\slike procedura 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2600" y="1066800"/>
            <a:ext cx="32512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667000"/>
            <a:ext cx="38862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14800" y="2438400"/>
            <a:ext cx="4648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s-Latn-BA"/>
          </a:p>
        </p:txBody>
      </p:sp>
      <p:pic>
        <p:nvPicPr>
          <p:cNvPr id="286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1371600"/>
            <a:ext cx="7075714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bs-Latn-BA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1371600"/>
            <a:ext cx="6806142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bs-Latn-BA" dirty="0"/>
          </a:p>
        </p:txBody>
      </p:sp>
      <p:pic>
        <p:nvPicPr>
          <p:cNvPr id="4" name="Picture 2" descr="Slikovni rezultat za cmz tuzla"/>
          <p:cNvPicPr>
            <a:picLocks noChangeAspect="1" noChangeArrowheads="1"/>
          </p:cNvPicPr>
          <p:nvPr/>
        </p:nvPicPr>
        <p:blipFill>
          <a:blip r:embed="rId2" cstate="print"/>
          <a:srcRect r="23779" b="2859"/>
          <a:stretch>
            <a:fillRect/>
          </a:stretch>
        </p:blipFill>
        <p:spPr bwMode="auto">
          <a:xfrm>
            <a:off x="1828800" y="1676400"/>
            <a:ext cx="5791200" cy="4191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s-Latn-BA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600200"/>
            <a:ext cx="74676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bs-Latn-BA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0"/>
            <a:ext cx="8128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s-Latn-BA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bs-Latn-BA" dirty="0" smtClean="0"/>
              <a:t>Prvi koraci </a:t>
            </a:r>
            <a:endParaRPr lang="bs-Latn-B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638800" cy="4525963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bs-Latn-BA" sz="2900" b="1" dirty="0" smtClean="0"/>
              <a:t>2005.g. Formiranje Službe za poboljšanje kvaliteta </a:t>
            </a:r>
          </a:p>
          <a:p>
            <a:pPr>
              <a:buNone/>
            </a:pPr>
            <a:r>
              <a:rPr lang="bs-Latn-BA" sz="2900" b="1" dirty="0" smtClean="0"/>
              <a:t>2009.g. Edukacija 2 ljekara KBT (5 god), </a:t>
            </a:r>
          </a:p>
          <a:p>
            <a:pPr>
              <a:buNone/>
            </a:pPr>
            <a:endParaRPr lang="bs-Latn-BA" sz="2900" b="1" dirty="0" smtClean="0"/>
          </a:p>
          <a:p>
            <a:pPr>
              <a:buNone/>
            </a:pPr>
            <a:r>
              <a:rPr lang="bs-Latn-BA" sz="2900" b="1" dirty="0" smtClean="0"/>
              <a:t>2010.g. edukacija profesionalaca koji rade u CMZ (Projekat mentalnog zdravlja)</a:t>
            </a:r>
          </a:p>
          <a:p>
            <a:pPr>
              <a:buNone/>
            </a:pPr>
            <a:r>
              <a:rPr lang="bs-Latn-BA" sz="2900" b="1" dirty="0" smtClean="0"/>
              <a:t>2013.g  - P</a:t>
            </a:r>
            <a:r>
              <a:rPr lang="pt-BR" sz="2900" b="1" dirty="0" smtClean="0"/>
              <a:t> r a v i l n i k</a:t>
            </a:r>
            <a:r>
              <a:rPr lang="bs-Latn-BA" sz="2900" b="1" dirty="0" smtClean="0"/>
              <a:t>  o organizaciji, bližim uvjetima prostora medicinsko-tehnicke opreme, strucnog kadra, koje trebaju </a:t>
            </a:r>
            <a:r>
              <a:rPr lang="pl-PL" sz="2900" b="1" dirty="0" smtClean="0"/>
              <a:t>ispunjavati centri za mentalno zdravlje u zajednici.</a:t>
            </a:r>
          </a:p>
          <a:p>
            <a:pPr>
              <a:buNone/>
            </a:pPr>
            <a:endParaRPr lang="pl-PL" sz="2900" b="1" dirty="0" smtClean="0"/>
          </a:p>
          <a:p>
            <a:pPr>
              <a:buNone/>
            </a:pPr>
            <a:r>
              <a:rPr lang="bs-Latn-BA" sz="2900" b="1" dirty="0" smtClean="0"/>
              <a:t>2013. Standardi za CMZ</a:t>
            </a:r>
          </a:p>
          <a:p>
            <a:pPr>
              <a:buNone/>
            </a:pPr>
            <a:endParaRPr lang="pl-PL" sz="2900" b="1" dirty="0" smtClean="0"/>
          </a:p>
          <a:p>
            <a:pPr>
              <a:buNone/>
            </a:pPr>
            <a:r>
              <a:rPr lang="pl-PL" sz="2900" b="1" dirty="0" smtClean="0"/>
              <a:t>2014.g- </a:t>
            </a:r>
            <a:r>
              <a:rPr lang="bs-Latn-BA" sz="2900" b="1" dirty="0" smtClean="0"/>
              <a:t>Naredba o izmjenama i dopunama naredbe o standardima i normativima zdravstvene zaštite iz obveznog zdravstvenog osiguranja u Federaciji Bosne i Hercegovine (plava knjiga)</a:t>
            </a:r>
          </a:p>
          <a:p>
            <a:pPr>
              <a:buNone/>
            </a:pPr>
            <a:endParaRPr lang="bs-Latn-BA" sz="2900" b="1" dirty="0" smtClean="0"/>
          </a:p>
          <a:p>
            <a:pPr>
              <a:buNone/>
            </a:pPr>
            <a:r>
              <a:rPr lang="bs-Latn-BA" sz="2900" b="1" dirty="0" smtClean="0"/>
              <a:t>2016.g.- Revidirani Standardi za CMZ</a:t>
            </a:r>
          </a:p>
          <a:p>
            <a:pPr>
              <a:buNone/>
            </a:pPr>
            <a:endParaRPr lang="bs-Latn-BA" sz="2900" b="1" dirty="0" smtClean="0"/>
          </a:p>
          <a:p>
            <a:pPr>
              <a:buNone/>
            </a:pPr>
            <a:endParaRPr lang="bs-Latn-BA" sz="2900" dirty="0" smtClean="0"/>
          </a:p>
          <a:p>
            <a:pPr algn="ctr">
              <a:buNone/>
            </a:pPr>
            <a:endParaRPr lang="bs-Latn-BA" sz="2900" dirty="0" smtClean="0"/>
          </a:p>
          <a:p>
            <a:pPr>
              <a:buNone/>
            </a:pPr>
            <a:endParaRPr lang="bs-Latn-BA" sz="2000" dirty="0" smtClean="0"/>
          </a:p>
          <a:p>
            <a:pPr>
              <a:buNone/>
            </a:pPr>
            <a:endParaRPr lang="bs-Latn-BA" sz="2000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5791200" y="1535113"/>
            <a:ext cx="3352800" cy="639762"/>
          </a:xfrm>
        </p:spPr>
        <p:txBody>
          <a:bodyPr>
            <a:normAutofit fontScale="40000" lnSpcReduction="20000"/>
          </a:bodyPr>
          <a:lstStyle/>
          <a:p>
            <a:pPr algn="ctr">
              <a:buNone/>
            </a:pPr>
            <a:r>
              <a:rPr lang="bs-Latn-BA" dirty="0" smtClean="0"/>
              <a:t>10 standarda i 110 kriterija, 62 kriterija se odnose na sertifikaciju, a 49 njih na akreditaciju. </a:t>
            </a:r>
          </a:p>
          <a:p>
            <a:endParaRPr lang="bs-Latn-BA" dirty="0"/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/>
          <a:srcRect l="30189" t="21667" r="32075" b="5000"/>
          <a:stretch>
            <a:fillRect/>
          </a:stretch>
        </p:blipFill>
        <p:spPr>
          <a:xfrm>
            <a:off x="6337300" y="2174875"/>
            <a:ext cx="2806700" cy="39512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bs-Latn-BA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905000"/>
            <a:ext cx="6372225" cy="388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s-Latn-BA" dirty="0" smtClean="0"/>
              <a:t/>
            </a:r>
            <a:br>
              <a:rPr lang="bs-Latn-BA" dirty="0" smtClean="0"/>
            </a:br>
            <a:r>
              <a:rPr lang="bs-Latn-BA" dirty="0" smtClean="0"/>
              <a:t>Promjena=otpor </a:t>
            </a:r>
            <a:br>
              <a:rPr lang="bs-Latn-BA" dirty="0" smtClean="0"/>
            </a:br>
            <a:r>
              <a:rPr lang="bs-Latn-BA" dirty="0" smtClean="0"/>
              <a:t>  </a:t>
            </a:r>
          </a:p>
        </p:txBody>
      </p:sp>
      <p:pic>
        <p:nvPicPr>
          <p:cNvPr id="15364" name="Picture 4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2349500"/>
            <a:ext cx="3414713" cy="4248150"/>
          </a:xfrm>
        </p:spPr>
      </p:pic>
      <p:sp>
        <p:nvSpPr>
          <p:cNvPr id="15366" name="Content Placeholder 7"/>
          <p:cNvSpPr>
            <a:spLocks noGrp="1"/>
          </p:cNvSpPr>
          <p:nvPr>
            <p:ph sz="quarter" idx="4294967295"/>
          </p:nvPr>
        </p:nvSpPr>
        <p:spPr>
          <a:xfrm>
            <a:off x="3419475" y="2514600"/>
            <a:ext cx="5724525" cy="3657600"/>
          </a:xfrm>
          <a:solidFill>
            <a:srgbClr val="FFFFCC"/>
          </a:solidFill>
        </p:spPr>
        <p:txBody>
          <a:bodyPr>
            <a:normAutofit lnSpcReduction="10000"/>
          </a:bodyPr>
          <a:lstStyle/>
          <a:p>
            <a:pPr eaLnBrk="1" hangingPunct="1">
              <a:lnSpc>
                <a:spcPct val="80000"/>
              </a:lnSpc>
            </a:pPr>
            <a:r>
              <a:rPr lang="bs-Latn-BA" dirty="0" smtClean="0"/>
              <a:t>neobavještenost,</a:t>
            </a:r>
          </a:p>
          <a:p>
            <a:pPr eaLnBrk="1" hangingPunct="1">
              <a:lnSpc>
                <a:spcPct val="80000"/>
              </a:lnSpc>
            </a:pPr>
            <a:r>
              <a:rPr lang="bs-Latn-BA" dirty="0" smtClean="0"/>
              <a:t>nepripremljenost,</a:t>
            </a:r>
          </a:p>
          <a:p>
            <a:pPr eaLnBrk="1" hangingPunct="1">
              <a:lnSpc>
                <a:spcPct val="80000"/>
              </a:lnSpc>
            </a:pPr>
            <a:r>
              <a:rPr lang="bs-Latn-BA" dirty="0" smtClean="0"/>
              <a:t>nedostatak vremena,</a:t>
            </a:r>
          </a:p>
          <a:p>
            <a:pPr eaLnBrk="1" hangingPunct="1">
              <a:lnSpc>
                <a:spcPct val="80000"/>
              </a:lnSpc>
            </a:pPr>
            <a:r>
              <a:rPr lang="bs-Latn-BA" dirty="0" smtClean="0"/>
              <a:t>razmišljanja o novčanoj naknadi,</a:t>
            </a:r>
          </a:p>
          <a:p>
            <a:pPr eaLnBrk="1" hangingPunct="1">
              <a:lnSpc>
                <a:spcPct val="80000"/>
              </a:lnSpc>
            </a:pPr>
            <a:r>
              <a:rPr lang="bs-Latn-BA" dirty="0" smtClean="0"/>
              <a:t>nedovoljno znanja, </a:t>
            </a:r>
          </a:p>
          <a:p>
            <a:pPr eaLnBrk="1" hangingPunct="1">
              <a:lnSpc>
                <a:spcPct val="80000"/>
              </a:lnSpc>
            </a:pPr>
            <a:r>
              <a:rPr lang="bs-Latn-BA" dirty="0" smtClean="0"/>
              <a:t>nezainteresovanost starijih zaposlenika  </a:t>
            </a:r>
          </a:p>
          <a:p>
            <a:pPr eaLnBrk="1" hangingPunct="1">
              <a:lnSpc>
                <a:spcPct val="80000"/>
              </a:lnSpc>
              <a:buNone/>
            </a:pPr>
            <a:endParaRPr lang="bs-Latn-BA" dirty="0" smtClean="0"/>
          </a:p>
          <a:p>
            <a:endParaRPr lang="bs-Latn-BA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 smtClean="0"/>
              <a:t>Različita očekivanja </a:t>
            </a:r>
            <a:endParaRPr lang="bs-Latn-B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rgbClr val="FFFFCC"/>
          </a:solidFill>
        </p:spPr>
        <p:txBody>
          <a:bodyPr>
            <a:normAutofit fontScale="92500" lnSpcReduction="10000"/>
          </a:bodyPr>
          <a:lstStyle/>
          <a:p>
            <a:r>
              <a:rPr lang="bs-Latn-BA" dirty="0" smtClean="0"/>
              <a:t>Pacijenti/korisnici  – rješenje njegovih problema i veća prava</a:t>
            </a:r>
          </a:p>
          <a:p>
            <a:endParaRPr lang="bs-Latn-BA" dirty="0" smtClean="0"/>
          </a:p>
          <a:p>
            <a:r>
              <a:rPr lang="bs-Latn-BA" dirty="0" smtClean="0"/>
              <a:t>Zdravstveni profesionalci CMZa – namet (jer na samom početku se ne vide koristi od uvođenja sistema poboljšanja kvaliteta)</a:t>
            </a:r>
          </a:p>
          <a:p>
            <a:pPr>
              <a:buNone/>
            </a:pPr>
            <a:endParaRPr lang="bs-Latn-BA" dirty="0" smtClean="0"/>
          </a:p>
          <a:p>
            <a:r>
              <a:rPr lang="bs-Latn-BA" dirty="0" smtClean="0"/>
              <a:t>Rukovodstvo Ustanove – učinkovitost i efektivnost produktivnost i “materijal” reklamu </a:t>
            </a:r>
            <a:endParaRPr lang="bs-Latn-B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524</TotalTime>
  <Words>344</Words>
  <Application>Microsoft Office PowerPoint</Application>
  <PresentationFormat>On-screen Show (4:3)</PresentationFormat>
  <Paragraphs>59</Paragraphs>
  <Slides>23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6" baseType="lpstr">
      <vt:lpstr>Arial</vt:lpstr>
      <vt:lpstr>Calibri</vt:lpstr>
      <vt:lpstr>Office Theme</vt:lpstr>
      <vt:lpstr>CMZ TUZLA  - NAŠA ISKUSTVA Spomenka Omanović dipl. med sestra    </vt:lpstr>
      <vt:lpstr>PowerPoint Presentation</vt:lpstr>
      <vt:lpstr>PowerPoint Presentation</vt:lpstr>
      <vt:lpstr>PowerPoint Presentation</vt:lpstr>
      <vt:lpstr>PowerPoint Presentation</vt:lpstr>
      <vt:lpstr>Prvi koraci </vt:lpstr>
      <vt:lpstr>PowerPoint Presentation</vt:lpstr>
      <vt:lpstr> Promjena=otpor    </vt:lpstr>
      <vt:lpstr>Različita očekivanja </vt:lpstr>
      <vt:lpstr>Zadatak</vt:lpstr>
      <vt:lpstr>PowerPoint Presentation</vt:lpstr>
      <vt:lpstr>www.akaz.ba </vt:lpstr>
      <vt:lpstr>PLANIRANJE (11 kategorija) </vt:lpstr>
      <vt:lpstr>PowerPoint Presentation</vt:lpstr>
      <vt:lpstr>ANKETIRANJE (12) </vt:lpstr>
      <vt:lpstr>Izrada “alata”</vt:lpstr>
      <vt:lpstr>PowerPoint Presentation</vt:lpstr>
      <vt:lpstr>PowerPoint Presentation</vt:lpstr>
      <vt:lpstr>PowerPoint Presentation</vt:lpstr>
      <vt:lpstr>Priprema dokumentacije/dokaza za vanjsku ocjenu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Jer</dc:title>
  <dc:creator>Spomenka Omanovic</dc:creator>
  <cp:lastModifiedBy>Ljubo</cp:lastModifiedBy>
  <cp:revision>59</cp:revision>
  <dcterms:created xsi:type="dcterms:W3CDTF">2006-08-16T00:00:00Z</dcterms:created>
  <dcterms:modified xsi:type="dcterms:W3CDTF">2018-11-28T08:02:43Z</dcterms:modified>
</cp:coreProperties>
</file>